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7" r:id="rId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63A2"/>
    <a:srgbClr val="4BACC7"/>
    <a:srgbClr val="30859C"/>
    <a:srgbClr val="4E81BD"/>
    <a:srgbClr val="1E49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1284" autoAdjust="0"/>
  </p:normalViewPr>
  <p:slideViewPr>
    <p:cSldViewPr snapToGrid="0">
      <p:cViewPr varScale="1">
        <p:scale>
          <a:sx n="83" d="100"/>
          <a:sy n="83" d="100"/>
        </p:scale>
        <p:origin x="658" y="77"/>
      </p:cViewPr>
      <p:guideLst/>
    </p:cSldViewPr>
  </p:slideViewPr>
  <p:notesTextViewPr>
    <p:cViewPr>
      <p:scale>
        <a:sx n="1" d="1"/>
        <a:sy n="1" d="1"/>
      </p:scale>
      <p:origin x="0" y="-677"/>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F92E05-20FE-47B5-8D94-2D0662C531ED}" type="datetimeFigureOut">
              <a:rPr lang="fr-FR" smtClean="0"/>
              <a:t>25/05/2023</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357486-3DD2-4555-815B-D1CFDA3B24CB}" type="slidenum">
              <a:rPr lang="fr-FR" smtClean="0"/>
              <a:t>‹N°›</a:t>
            </a:fld>
            <a:endParaRPr lang="fr-FR"/>
          </a:p>
        </p:txBody>
      </p:sp>
    </p:spTree>
    <p:extLst>
      <p:ext uri="{BB962C8B-B14F-4D97-AF65-F5344CB8AC3E}">
        <p14:creationId xmlns:p14="http://schemas.microsoft.com/office/powerpoint/2010/main" val="3901911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Il est courant de représenter le SI par un modèle en 5 couches selon le principe de séparation des </a:t>
            </a:r>
            <a:r>
              <a:rPr lang="fr-FR" dirty="0" err="1"/>
              <a:t>préocupations</a:t>
            </a:r>
            <a:r>
              <a:rPr lang="fr-FR" dirty="0"/>
              <a:t>.</a:t>
            </a:r>
          </a:p>
          <a:p>
            <a:r>
              <a:rPr lang="fr-FR" dirty="0"/>
              <a:t>Chaque couche isole un aspect particulier du système d'information en étant responsable des </a:t>
            </a:r>
            <a:r>
              <a:rPr lang="fr-FR" dirty="0" err="1"/>
              <a:t>intéractions</a:t>
            </a:r>
            <a:r>
              <a:rPr lang="fr-FR" dirty="0"/>
              <a:t> entre ses éléments.</a:t>
            </a:r>
          </a:p>
          <a:p>
            <a:r>
              <a:rPr lang="fr-FR" dirty="0"/>
              <a:t>Chaque couche n'échangeant qu'avec ses couches adjacentes.</a:t>
            </a:r>
          </a:p>
          <a:p>
            <a:r>
              <a:rPr lang="fr-FR" dirty="0"/>
              <a:t>Les deux premières couches forment le système informatique, l'ensemble structuré des composants matériels et logiciels et les données permettant d'automatiser tout ou partie du système métier au travers de fonctionnalités qui lui sont nécessaires.</a:t>
            </a:r>
          </a:p>
          <a:p>
            <a:r>
              <a:rPr lang="fr-FR" dirty="0"/>
              <a:t>Le système métier est formé des services et processus de l'entreprise, des organisations qui les mettent en œuvre et des objets métier associés.</a:t>
            </a:r>
          </a:p>
          <a:p>
            <a:r>
              <a:rPr lang="fr-FR" dirty="0"/>
              <a:t>Un objet métier est un concept ou une abstraction ayant un sens pour des acteurs (partie prenante interne) d'une organisation (par exemple une entreprise). L'objet métier permet de décrire les entités manipulées par les acteurs dans le cadre de la description du métier.</a:t>
            </a:r>
          </a:p>
          <a:p>
            <a:r>
              <a:rPr lang="fr-FR" dirty="0"/>
              <a:t>Enfin il est courant d'y ajouter la vue stratégie. Il s'agit de la stratégie décidée par la D.S.I. pour le S.I. en alignement avec la stratégie de l'organisation.</a:t>
            </a:r>
          </a:p>
        </p:txBody>
      </p:sp>
      <p:sp>
        <p:nvSpPr>
          <p:cNvPr id="4" name="Espace réservé du numéro de diapositive 3"/>
          <p:cNvSpPr>
            <a:spLocks noGrp="1"/>
          </p:cNvSpPr>
          <p:nvPr>
            <p:ph type="sldNum" sz="quarter" idx="5"/>
          </p:nvPr>
        </p:nvSpPr>
        <p:spPr/>
        <p:txBody>
          <a:bodyPr/>
          <a:lstStyle/>
          <a:p>
            <a:fld id="{C9357486-3DD2-4555-815B-D1CFDA3B24CB}" type="slidenum">
              <a:rPr lang="fr-FR" smtClean="0"/>
              <a:t>1</a:t>
            </a:fld>
            <a:endParaRPr lang="fr-FR"/>
          </a:p>
        </p:txBody>
      </p:sp>
    </p:spTree>
    <p:extLst>
      <p:ext uri="{BB962C8B-B14F-4D97-AF65-F5344CB8AC3E}">
        <p14:creationId xmlns:p14="http://schemas.microsoft.com/office/powerpoint/2010/main" val="637366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991527-38C2-10F4-0BFF-94585CE4B377}"/>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E1BA4A52-DF23-6979-1F1C-7609773959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C2DDF4B2-DF9F-3335-928B-8E34CA83B31F}"/>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E7C2FAFF-E2A9-21DE-01A7-D56466922F9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DE57E6-319E-AF81-1FBC-74F4962A47D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46786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FC1CA2-7488-D9C1-EB35-3E539F020EF2}"/>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1C6982F0-2DF4-50FF-3BB4-690985ED8AEA}"/>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2DA674A-DD39-C6A9-FC67-F25C9B082B16}"/>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87E7093F-B1D0-F163-884D-64928EA1DE9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1A28CA0-4DF2-E71F-2B3E-E516A17F0656}"/>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986149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90A8F9D0-1E94-3E88-5683-A0D5278685C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71C8D49-6AA5-8435-3468-D1582399BEC2}"/>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10FCECD-0E39-7B8B-3838-645D68A6489B}"/>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F9ADA2B4-6B36-EC71-0315-ECA50895BAF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11ED646-B01F-1787-E938-6F0C1FD066F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478048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0531BE-CFF8-0646-C650-5A767129080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30F7791-1E5B-4A08-030C-362F1C7863F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703DEE2-902C-5E78-3607-E94E68CFADCA}"/>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96927B60-1A37-8195-4EB2-B3273DB26C1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31DAF8E-6273-8140-0EF5-FF9F1DC04C7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365434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F5D037-313E-3550-A8CD-D280C415DDFE}"/>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7CBC4316-E573-BDCE-407F-25C0DF92CD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035CE93-4768-892F-FB51-D4C0AC359CCA}"/>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57D37F4F-34A5-28D5-77D7-B2CA155EAC3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F05E6FF-8317-5316-CC97-089A91687135}"/>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50562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713AC1-C142-724D-67FE-66F20B464EF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5A00C8BA-B84D-2C79-E5DB-676B5279A87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EBF91DA-CC2B-FC9D-2CA0-450486F26F1D}"/>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8043A72-5E65-F0A1-FD06-F88C9A3B6810}"/>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6" name="Espace réservé du pied de page 5">
            <a:extLst>
              <a:ext uri="{FF2B5EF4-FFF2-40B4-BE49-F238E27FC236}">
                <a16:creationId xmlns:a16="http://schemas.microsoft.com/office/drawing/2014/main" id="{CEB13DE1-C57B-9EF1-3CCB-0B727111138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587024BF-B638-92F8-2AF5-BAB799E58717}"/>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040614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EABC6A-0242-1180-8927-EBE8B5368954}"/>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CAD5330-9023-1969-FABE-C4B63EAAD4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6CA02075-E42D-A77C-28F9-FA242F10640F}"/>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E953FCA6-6A93-A16E-AD65-49716E9247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A5B0DB87-2E76-170A-156B-82521CA554FB}"/>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E81F38A5-8716-4AAC-21A6-AEDE2926BD0D}"/>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8" name="Espace réservé du pied de page 7">
            <a:extLst>
              <a:ext uri="{FF2B5EF4-FFF2-40B4-BE49-F238E27FC236}">
                <a16:creationId xmlns:a16="http://schemas.microsoft.com/office/drawing/2014/main" id="{BF15A903-1876-87AB-9CFA-EC1110E14BEB}"/>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946845A-7D83-FB39-C916-55FC6E44181C}"/>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137427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D62ADF9-BCBD-50AE-075A-4024877E1CE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18A1ECC-24F0-1CDD-DD52-3CD659C39812}"/>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4" name="Espace réservé du pied de page 3">
            <a:extLst>
              <a:ext uri="{FF2B5EF4-FFF2-40B4-BE49-F238E27FC236}">
                <a16:creationId xmlns:a16="http://schemas.microsoft.com/office/drawing/2014/main" id="{21624D13-F94D-05F0-3E97-B8E875D20C6C}"/>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C9D8691-7041-0850-238F-840C73319632}"/>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32148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39404AEA-F5B1-1CB8-3232-747A11AAAF95}"/>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3" name="Espace réservé du pied de page 2">
            <a:extLst>
              <a:ext uri="{FF2B5EF4-FFF2-40B4-BE49-F238E27FC236}">
                <a16:creationId xmlns:a16="http://schemas.microsoft.com/office/drawing/2014/main" id="{75F064F9-2C37-8420-034E-43208A333C40}"/>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0F59F8A-7BD2-73A2-2E98-CD70C243EAD4}"/>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2841236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5F2FBE-5864-00C5-34E1-4FCF30C29F5B}"/>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65E5AF06-5C0F-7E18-62A7-09E9D36507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EB71F455-DD0E-E5BA-2A0D-1EF6D0E912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01CBE3DF-32FA-E7E5-9710-65A663D47311}"/>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6" name="Espace réservé du pied de page 5">
            <a:extLst>
              <a:ext uri="{FF2B5EF4-FFF2-40B4-BE49-F238E27FC236}">
                <a16:creationId xmlns:a16="http://schemas.microsoft.com/office/drawing/2014/main" id="{9DBCDCF1-B4F4-388B-2F6E-F6B596AE834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27367AC-7CE4-D91C-8364-9826343EEBCD}"/>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1262685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D536DD-E31E-E235-254F-5517C75B3BB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4DA6E84-AD13-8B90-26CD-6FE2E1DFBD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7977FA83-852A-E2E8-A260-3CC260F0C7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B35DE57-B1FA-1986-0F2C-E670D51F7A04}"/>
              </a:ext>
            </a:extLst>
          </p:cNvPr>
          <p:cNvSpPr>
            <a:spLocks noGrp="1"/>
          </p:cNvSpPr>
          <p:nvPr>
            <p:ph type="dt" sz="half" idx="10"/>
          </p:nvPr>
        </p:nvSpPr>
        <p:spPr/>
        <p:txBody>
          <a:bodyPr/>
          <a:lstStyle/>
          <a:p>
            <a:fld id="{7C2B7642-0AE5-8B41-89FF-3413471F5A20}" type="datetimeFigureOut">
              <a:rPr lang="fr-FR" smtClean="0"/>
              <a:t>25/05/2023</a:t>
            </a:fld>
            <a:endParaRPr lang="fr-FR"/>
          </a:p>
        </p:txBody>
      </p:sp>
      <p:sp>
        <p:nvSpPr>
          <p:cNvPr id="6" name="Espace réservé du pied de page 5">
            <a:extLst>
              <a:ext uri="{FF2B5EF4-FFF2-40B4-BE49-F238E27FC236}">
                <a16:creationId xmlns:a16="http://schemas.microsoft.com/office/drawing/2014/main" id="{D7AA71FC-535C-18E9-DBA9-B654305C196D}"/>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2370950-FFE8-A10B-9996-91B245CA4853}"/>
              </a:ext>
            </a:extLst>
          </p:cNvPr>
          <p:cNvSpPr>
            <a:spLocks noGrp="1"/>
          </p:cNvSpPr>
          <p:nvPr>
            <p:ph type="sldNum" sz="quarter" idx="12"/>
          </p:nvPr>
        </p:nvSpPr>
        <p:spPr/>
        <p:txBody>
          <a:bodyPr/>
          <a:lstStyle/>
          <a:p>
            <a:fld id="{437AE744-7852-1B4B-B851-1C91F2868317}" type="slidenum">
              <a:rPr lang="fr-FR" smtClean="0"/>
              <a:t>‹N°›</a:t>
            </a:fld>
            <a:endParaRPr lang="fr-FR"/>
          </a:p>
        </p:txBody>
      </p:sp>
    </p:spTree>
    <p:extLst>
      <p:ext uri="{BB962C8B-B14F-4D97-AF65-F5344CB8AC3E}">
        <p14:creationId xmlns:p14="http://schemas.microsoft.com/office/powerpoint/2010/main" val="3607981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3688BA8-AA06-D884-34EB-07A335152C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CE09875-48D9-CDDE-FC11-A07A7FE485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A527142-9E9B-252E-C060-C9688FA5367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2B7642-0AE5-8B41-89FF-3413471F5A20}" type="datetimeFigureOut">
              <a:rPr lang="fr-FR" smtClean="0"/>
              <a:t>25/05/2023</a:t>
            </a:fld>
            <a:endParaRPr lang="fr-FR"/>
          </a:p>
        </p:txBody>
      </p:sp>
      <p:sp>
        <p:nvSpPr>
          <p:cNvPr id="5" name="Espace réservé du pied de page 4">
            <a:extLst>
              <a:ext uri="{FF2B5EF4-FFF2-40B4-BE49-F238E27FC236}">
                <a16:creationId xmlns:a16="http://schemas.microsoft.com/office/drawing/2014/main" id="{A1A945D9-FA37-EC97-7C14-354C4DE331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5DFF9A4-BB61-C987-3903-6EB418EE28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7AE744-7852-1B4B-B851-1C91F2868317}" type="slidenum">
              <a:rPr lang="fr-FR" smtClean="0"/>
              <a:t>‹N°›</a:t>
            </a:fld>
            <a:endParaRPr lang="fr-FR"/>
          </a:p>
        </p:txBody>
      </p:sp>
    </p:spTree>
    <p:extLst>
      <p:ext uri="{BB962C8B-B14F-4D97-AF65-F5344CB8AC3E}">
        <p14:creationId xmlns:p14="http://schemas.microsoft.com/office/powerpoint/2010/main" val="393807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1.wav"/><Relationship Id="rId7" Type="http://schemas.openxmlformats.org/officeDocument/2006/relationships/notesSlide" Target="../notesSlides/notesSlide1.xml"/><Relationship Id="rId2" Type="http://schemas.microsoft.com/office/2007/relationships/media" Target="../media/media1.wav"/><Relationship Id="rId1" Type="http://schemas.openxmlformats.org/officeDocument/2006/relationships/tags" Target="../tags/tag1.xml"/><Relationship Id="rId6" Type="http://schemas.openxmlformats.org/officeDocument/2006/relationships/slideLayout" Target="../slideLayouts/slideLayout7.xml"/><Relationship Id="rId5" Type="http://schemas.openxmlformats.org/officeDocument/2006/relationships/audio" Target="../media/media2.wav"/><Relationship Id="rId4" Type="http://schemas.microsoft.com/office/2007/relationships/media" Target="../media/media2.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8C947DA-C4C3-71E5-C5B8-0294D5C29E38}"/>
              </a:ext>
            </a:extLst>
          </p:cNvPr>
          <p:cNvSpPr/>
          <p:nvPr/>
        </p:nvSpPr>
        <p:spPr>
          <a:xfrm>
            <a:off x="379378" y="331183"/>
            <a:ext cx="11157625" cy="6380901"/>
          </a:xfrm>
          <a:prstGeom prst="rect">
            <a:avLst/>
          </a:prstGeom>
          <a:solidFill>
            <a:schemeClr val="accent6">
              <a:lumMod val="20000"/>
              <a:lumOff val="80000"/>
            </a:schemeClr>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lt1"/>
              </a:solidFill>
            </a:endParaRPr>
          </a:p>
        </p:txBody>
      </p:sp>
      <p:sp>
        <p:nvSpPr>
          <p:cNvPr id="2" name="Double flèche verticale 1">
            <a:extLst>
              <a:ext uri="{FF2B5EF4-FFF2-40B4-BE49-F238E27FC236}">
                <a16:creationId xmlns:a16="http://schemas.microsoft.com/office/drawing/2014/main" id="{76F7F300-DF18-6E69-AAFF-40F42FD09E6B}"/>
              </a:ext>
            </a:extLst>
          </p:cNvPr>
          <p:cNvSpPr/>
          <p:nvPr/>
        </p:nvSpPr>
        <p:spPr>
          <a:xfrm>
            <a:off x="8651819" y="4256091"/>
            <a:ext cx="1484324" cy="2060301"/>
          </a:xfrm>
          <a:prstGeom prst="upDownArrow">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fr-FR" sz="1800" dirty="0"/>
              <a:t>Système informatique</a:t>
            </a:r>
          </a:p>
        </p:txBody>
      </p:sp>
      <p:sp>
        <p:nvSpPr>
          <p:cNvPr id="4" name="Rectangle : coins arrondis 3">
            <a:extLst>
              <a:ext uri="{FF2B5EF4-FFF2-40B4-BE49-F238E27FC236}">
                <a16:creationId xmlns:a16="http://schemas.microsoft.com/office/drawing/2014/main" id="{C7671D70-AB09-9957-E967-22CDB0281E7F}"/>
              </a:ext>
            </a:extLst>
          </p:cNvPr>
          <p:cNvSpPr/>
          <p:nvPr/>
        </p:nvSpPr>
        <p:spPr>
          <a:xfrm>
            <a:off x="3616208" y="5380288"/>
            <a:ext cx="4888489" cy="936104"/>
          </a:xfrm>
          <a:prstGeom prst="roundRect">
            <a:avLst/>
          </a:prstGeom>
          <a:solidFill>
            <a:srgbClr val="1E497D"/>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49263" eaLnBrk="0" fontAlgn="base" hangingPunct="0">
              <a:spcBef>
                <a:spcPct val="0"/>
              </a:spcBef>
              <a:spcAft>
                <a:spcPct val="0"/>
              </a:spcAft>
            </a:pPr>
            <a:r>
              <a:rPr lang="fr-FR" sz="3200" dirty="0"/>
              <a:t>Vue Infrastructure</a:t>
            </a:r>
          </a:p>
        </p:txBody>
      </p:sp>
      <p:sp>
        <p:nvSpPr>
          <p:cNvPr id="5" name="Rectangle : coins arrondis 4">
            <a:extLst>
              <a:ext uri="{FF2B5EF4-FFF2-40B4-BE49-F238E27FC236}">
                <a16:creationId xmlns:a16="http://schemas.microsoft.com/office/drawing/2014/main" id="{FC66365B-5FEE-C8F5-011A-0D75D341F04D}"/>
              </a:ext>
            </a:extLst>
          </p:cNvPr>
          <p:cNvSpPr/>
          <p:nvPr/>
        </p:nvSpPr>
        <p:spPr>
          <a:xfrm>
            <a:off x="3616208" y="4305223"/>
            <a:ext cx="4888489" cy="936104"/>
          </a:xfrm>
          <a:prstGeom prst="roundRect">
            <a:avLst/>
          </a:prstGeom>
          <a:solidFill>
            <a:srgbClr val="4E81BD"/>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applicative</a:t>
            </a:r>
          </a:p>
        </p:txBody>
      </p:sp>
      <p:sp>
        <p:nvSpPr>
          <p:cNvPr id="6" name="Rectangle : coins arrondis 5">
            <a:extLst>
              <a:ext uri="{FF2B5EF4-FFF2-40B4-BE49-F238E27FC236}">
                <a16:creationId xmlns:a16="http://schemas.microsoft.com/office/drawing/2014/main" id="{63C5C5D9-9E80-0EDC-230C-CBA8F384A922}"/>
              </a:ext>
            </a:extLst>
          </p:cNvPr>
          <p:cNvSpPr/>
          <p:nvPr/>
        </p:nvSpPr>
        <p:spPr>
          <a:xfrm>
            <a:off x="3615961" y="3230157"/>
            <a:ext cx="4888489" cy="936104"/>
          </a:xfrm>
          <a:prstGeom prst="roundRect">
            <a:avLst/>
          </a:prstGeom>
          <a:solidFill>
            <a:srgbClr val="30859C"/>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fonctionnelle</a:t>
            </a:r>
          </a:p>
        </p:txBody>
      </p:sp>
      <p:sp>
        <p:nvSpPr>
          <p:cNvPr id="7" name="Rectangle : coins arrondis 6">
            <a:extLst>
              <a:ext uri="{FF2B5EF4-FFF2-40B4-BE49-F238E27FC236}">
                <a16:creationId xmlns:a16="http://schemas.microsoft.com/office/drawing/2014/main" id="{D95A52A3-5E86-B04A-69C6-3DEC366CDDB4}"/>
              </a:ext>
            </a:extLst>
          </p:cNvPr>
          <p:cNvSpPr/>
          <p:nvPr/>
        </p:nvSpPr>
        <p:spPr>
          <a:xfrm>
            <a:off x="3615961" y="2155091"/>
            <a:ext cx="4888489" cy="936104"/>
          </a:xfrm>
          <a:prstGeom prst="roundRect">
            <a:avLst/>
          </a:prstGeom>
          <a:solidFill>
            <a:srgbClr val="4BACC7"/>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métier</a:t>
            </a:r>
          </a:p>
        </p:txBody>
      </p:sp>
      <p:sp>
        <p:nvSpPr>
          <p:cNvPr id="8" name="Rectangle : coins arrondis 7">
            <a:extLst>
              <a:ext uri="{FF2B5EF4-FFF2-40B4-BE49-F238E27FC236}">
                <a16:creationId xmlns:a16="http://schemas.microsoft.com/office/drawing/2014/main" id="{357EC505-5EDE-3591-2030-25A56A3B3A3C}"/>
              </a:ext>
            </a:extLst>
          </p:cNvPr>
          <p:cNvSpPr/>
          <p:nvPr/>
        </p:nvSpPr>
        <p:spPr>
          <a:xfrm>
            <a:off x="3623664" y="647391"/>
            <a:ext cx="4888489" cy="936104"/>
          </a:xfrm>
          <a:prstGeom prst="roundRect">
            <a:avLst/>
          </a:prstGeom>
          <a:solidFill>
            <a:srgbClr val="8063A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3200" dirty="0"/>
              <a:t>Vue stratégie</a:t>
            </a:r>
          </a:p>
        </p:txBody>
      </p:sp>
      <p:sp>
        <p:nvSpPr>
          <p:cNvPr id="9" name="Rectangle 8">
            <a:extLst>
              <a:ext uri="{FF2B5EF4-FFF2-40B4-BE49-F238E27FC236}">
                <a16:creationId xmlns:a16="http://schemas.microsoft.com/office/drawing/2014/main" id="{0EBBD941-EF00-A427-80BC-618A9219FC41}"/>
              </a:ext>
            </a:extLst>
          </p:cNvPr>
          <p:cNvSpPr/>
          <p:nvPr/>
        </p:nvSpPr>
        <p:spPr>
          <a:xfrm>
            <a:off x="1023920" y="5380288"/>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Site, Equipement physique, de stockage, de communication…</a:t>
            </a:r>
          </a:p>
        </p:txBody>
      </p:sp>
      <p:sp>
        <p:nvSpPr>
          <p:cNvPr id="10" name="Rectangle 9">
            <a:extLst>
              <a:ext uri="{FF2B5EF4-FFF2-40B4-BE49-F238E27FC236}">
                <a16:creationId xmlns:a16="http://schemas.microsoft.com/office/drawing/2014/main" id="{AFCEE29A-F100-2877-6CCD-BE9A5A511577}"/>
              </a:ext>
            </a:extLst>
          </p:cNvPr>
          <p:cNvSpPr/>
          <p:nvPr/>
        </p:nvSpPr>
        <p:spPr>
          <a:xfrm>
            <a:off x="1023920" y="4305223"/>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Applications, Composant logiciel, message, socle technique…</a:t>
            </a:r>
          </a:p>
        </p:txBody>
      </p:sp>
      <p:sp>
        <p:nvSpPr>
          <p:cNvPr id="11" name="Rectangle 10">
            <a:extLst>
              <a:ext uri="{FF2B5EF4-FFF2-40B4-BE49-F238E27FC236}">
                <a16:creationId xmlns:a16="http://schemas.microsoft.com/office/drawing/2014/main" id="{8501E6EB-A135-C815-693C-EDB45D6990BC}"/>
              </a:ext>
            </a:extLst>
          </p:cNvPr>
          <p:cNvSpPr/>
          <p:nvPr/>
        </p:nvSpPr>
        <p:spPr>
          <a:xfrm>
            <a:off x="1023920" y="323015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Fonctionnalités, objet métier</a:t>
            </a:r>
          </a:p>
        </p:txBody>
      </p:sp>
      <p:sp>
        <p:nvSpPr>
          <p:cNvPr id="12" name="Rectangle 11">
            <a:extLst>
              <a:ext uri="{FF2B5EF4-FFF2-40B4-BE49-F238E27FC236}">
                <a16:creationId xmlns:a16="http://schemas.microsoft.com/office/drawing/2014/main" id="{03DC6D45-9713-72D3-AD69-9F82A9E38723}"/>
              </a:ext>
            </a:extLst>
          </p:cNvPr>
          <p:cNvSpPr/>
          <p:nvPr/>
        </p:nvSpPr>
        <p:spPr>
          <a:xfrm>
            <a:off x="1023920" y="2155091"/>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Macro-processus, processus, activité, procédure, organisation</a:t>
            </a:r>
          </a:p>
        </p:txBody>
      </p:sp>
      <p:sp>
        <p:nvSpPr>
          <p:cNvPr id="13" name="Rectangle 12">
            <a:extLst>
              <a:ext uri="{FF2B5EF4-FFF2-40B4-BE49-F238E27FC236}">
                <a16:creationId xmlns:a16="http://schemas.microsoft.com/office/drawing/2014/main" id="{34728004-3CBE-353C-4C15-057B6920CE02}"/>
              </a:ext>
            </a:extLst>
          </p:cNvPr>
          <p:cNvSpPr/>
          <p:nvPr/>
        </p:nvSpPr>
        <p:spPr>
          <a:xfrm>
            <a:off x="1023920" y="634807"/>
            <a:ext cx="2592288" cy="936104"/>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a:solidFill>
                  <a:schemeClr val="tx2"/>
                </a:solidFill>
              </a:rPr>
              <a:t>Mission, programme, objectif, indicateur</a:t>
            </a:r>
          </a:p>
        </p:txBody>
      </p:sp>
      <p:sp>
        <p:nvSpPr>
          <p:cNvPr id="14" name="Rectangle 13">
            <a:extLst>
              <a:ext uri="{FF2B5EF4-FFF2-40B4-BE49-F238E27FC236}">
                <a16:creationId xmlns:a16="http://schemas.microsoft.com/office/drawing/2014/main" id="{2919B3FD-3750-9E52-CEA6-E4E36A73CC37}"/>
              </a:ext>
            </a:extLst>
          </p:cNvPr>
          <p:cNvSpPr/>
          <p:nvPr/>
        </p:nvSpPr>
        <p:spPr>
          <a:xfrm rot="16200000">
            <a:off x="7899198" y="3305558"/>
            <a:ext cx="5549417" cy="472251"/>
          </a:xfrm>
          <a:prstGeom prst="rect">
            <a:avLst/>
          </a:prstGeom>
          <a:solidFill>
            <a:srgbClr val="FFFF00">
              <a:alpha val="28000"/>
            </a:srgbClr>
          </a:solidFill>
          <a:ln w="28575">
            <a:solidFill>
              <a:srgbClr val="FFFF00"/>
            </a:solidFill>
            <a:prstDash val="lgDash"/>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sz="2400" dirty="0">
                <a:ln w="0"/>
                <a:solidFill>
                  <a:srgbClr val="FFFF00"/>
                </a:solidFill>
                <a:effectLst>
                  <a:outerShdw blurRad="38100" dist="19050" dir="2700000" algn="tl" rotWithShape="0">
                    <a:schemeClr val="dk1">
                      <a:alpha val="40000"/>
                    </a:schemeClr>
                  </a:outerShdw>
                </a:effectLst>
              </a:rPr>
              <a:t>Données</a:t>
            </a:r>
          </a:p>
        </p:txBody>
      </p:sp>
      <p:sp>
        <p:nvSpPr>
          <p:cNvPr id="17" name="Rectangle 16">
            <a:extLst>
              <a:ext uri="{FF2B5EF4-FFF2-40B4-BE49-F238E27FC236}">
                <a16:creationId xmlns:a16="http://schemas.microsoft.com/office/drawing/2014/main" id="{F0069A69-C2FC-6DC6-D613-B6156A834C2A}"/>
              </a:ext>
            </a:extLst>
          </p:cNvPr>
          <p:cNvSpPr/>
          <p:nvPr/>
        </p:nvSpPr>
        <p:spPr>
          <a:xfrm>
            <a:off x="129184" y="-26934"/>
            <a:ext cx="2592288" cy="3696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2"/>
                </a:solidFill>
              </a:rPr>
              <a:t>Système d'information</a:t>
            </a:r>
          </a:p>
        </p:txBody>
      </p:sp>
      <p:pic>
        <p:nvPicPr>
          <p:cNvPr id="3" name="Soundly Voice Designer, Alain 28">
            <a:hlinkClick r:id="" action="ppaction://media"/>
            <a:extLst>
              <a:ext uri="{FF2B5EF4-FFF2-40B4-BE49-F238E27FC236}">
                <a16:creationId xmlns:a16="http://schemas.microsoft.com/office/drawing/2014/main" id="{04FE6EC2-7C9A-7DA2-0467-97E277E77A7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9393981" y="871762"/>
            <a:ext cx="487362" cy="487362"/>
          </a:xfrm>
          <a:prstGeom prst="rect">
            <a:avLst/>
          </a:prstGeom>
        </p:spPr>
      </p:pic>
      <p:pic>
        <p:nvPicPr>
          <p:cNvPr id="18" name="Soundly Voice Designer, Alain 29">
            <a:hlinkClick r:id="" action="ppaction://media"/>
            <a:extLst>
              <a:ext uri="{FF2B5EF4-FFF2-40B4-BE49-F238E27FC236}">
                <a16:creationId xmlns:a16="http://schemas.microsoft.com/office/drawing/2014/main" id="{ECC6CD5C-FF11-1B68-E852-748CD51310D5}"/>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9435061" y="3616717"/>
            <a:ext cx="487363" cy="487363"/>
          </a:xfrm>
          <a:prstGeom prst="rect">
            <a:avLst/>
          </a:prstGeom>
        </p:spPr>
      </p:pic>
    </p:spTree>
    <p:custDataLst>
      <p:tags r:id="rId1"/>
    </p:custDataLst>
    <p:extLst>
      <p:ext uri="{BB962C8B-B14F-4D97-AF65-F5344CB8AC3E}">
        <p14:creationId xmlns:p14="http://schemas.microsoft.com/office/powerpoint/2010/main" val="2247720283"/>
      </p:ext>
    </p:extLst>
  </p:cSld>
  <p:clrMapOvr>
    <a:masterClrMapping/>
  </p:clrMapOvr>
  <mc:AlternateContent xmlns:mc="http://schemas.openxmlformats.org/markup-compatibility/2006">
    <mc:Choice xmlns:p14="http://schemas.microsoft.com/office/powerpoint/2010/main" Requires="p14">
      <p:transition spd="slow" p14:dur="2000" advTm="60531"/>
    </mc:Choice>
    <mc:Fallback>
      <p:transition spd="slow" advTm="60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grpId="0" nodeType="click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barn(inVertical)">
                                      <p:cBhvr>
                                        <p:cTn id="29" dur="500"/>
                                        <p:tgtEl>
                                          <p:spTgt spid="2"/>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ppt_x"/>
                                          </p:val>
                                        </p:tav>
                                        <p:tav tm="100000">
                                          <p:val>
                                            <p:strVal val="#ppt_x"/>
                                          </p:val>
                                        </p:tav>
                                      </p:tavLst>
                                    </p:anim>
                                    <p:anim calcmode="lin" valueType="num">
                                      <p:cBhvr additive="base">
                                        <p:cTn id="35" dur="500" fill="hold"/>
                                        <p:tgtEl>
                                          <p:spTgt spid="14"/>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ppt_x"/>
                                          </p:val>
                                        </p:tav>
                                        <p:tav tm="100000">
                                          <p:val>
                                            <p:strVal val="#ppt_x"/>
                                          </p:val>
                                        </p:tav>
                                      </p:tavLst>
                                    </p:anim>
                                    <p:anim calcmode="lin" valueType="num">
                                      <p:cBhvr additive="base">
                                        <p:cTn id="4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1000"/>
                                        <p:tgtEl>
                                          <p:spTgt spid="11"/>
                                        </p:tgtEl>
                                      </p:cBhvr>
                                    </p:animEffect>
                                    <p:anim calcmode="lin" valueType="num">
                                      <p:cBhvr>
                                        <p:cTn id="49" dur="1000" fill="hold"/>
                                        <p:tgtEl>
                                          <p:spTgt spid="11"/>
                                        </p:tgtEl>
                                        <p:attrNameLst>
                                          <p:attrName>ppt_x</p:attrName>
                                        </p:attrNameLst>
                                      </p:cBhvr>
                                      <p:tavLst>
                                        <p:tav tm="0">
                                          <p:val>
                                            <p:strVal val="#ppt_x"/>
                                          </p:val>
                                        </p:tav>
                                        <p:tav tm="100000">
                                          <p:val>
                                            <p:strVal val="#ppt_x"/>
                                          </p:val>
                                        </p:tav>
                                      </p:tavLst>
                                    </p:anim>
                                    <p:anim calcmode="lin" valueType="num">
                                      <p:cBhvr>
                                        <p:cTn id="50" dur="1000" fill="hold"/>
                                        <p:tgtEl>
                                          <p:spTgt spid="11"/>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1000"/>
                                        <p:tgtEl>
                                          <p:spTgt spid="6"/>
                                        </p:tgtEl>
                                      </p:cBhvr>
                                    </p:animEffect>
                                    <p:anim calcmode="lin" valueType="num">
                                      <p:cBhvr>
                                        <p:cTn id="54" dur="1000" fill="hold"/>
                                        <p:tgtEl>
                                          <p:spTgt spid="6"/>
                                        </p:tgtEl>
                                        <p:attrNameLst>
                                          <p:attrName>ppt_x</p:attrName>
                                        </p:attrNameLst>
                                      </p:cBhvr>
                                      <p:tavLst>
                                        <p:tav tm="0">
                                          <p:val>
                                            <p:strVal val="#ppt_x"/>
                                          </p:val>
                                        </p:tav>
                                        <p:tav tm="100000">
                                          <p:val>
                                            <p:strVal val="#ppt_x"/>
                                          </p:val>
                                        </p:tav>
                                      </p:tavLst>
                                    </p:anim>
                                    <p:anim calcmode="lin" valueType="num">
                                      <p:cBhvr>
                                        <p:cTn id="5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1" presetClass="mediacall" presetSubtype="0" fill="hold" nodeType="clickEffect">
                                  <p:stCondLst>
                                    <p:cond delay="0"/>
                                  </p:stCondLst>
                                  <p:childTnLst>
                                    <p:cmd type="call" cmd="playFrom(0.0)">
                                      <p:cBhvr>
                                        <p:cTn id="59" dur="31067" fill="hold"/>
                                        <p:tgtEl>
                                          <p:spTgt spid="18"/>
                                        </p:tgtEl>
                                      </p:cBhvr>
                                    </p:cmd>
                                  </p:childTnLst>
                                </p:cTn>
                              </p:par>
                            </p:childTnLst>
                          </p:cTn>
                        </p:par>
                      </p:childTnLst>
                    </p:cTn>
                  </p:par>
                  <p:par>
                    <p:cTn id="60" fill="hold">
                      <p:stCondLst>
                        <p:cond delay="indefinite"/>
                      </p:stCondLst>
                      <p:childTnLst>
                        <p:par>
                          <p:cTn id="61" fill="hold">
                            <p:stCondLst>
                              <p:cond delay="0"/>
                            </p:stCondLst>
                            <p:childTnLst>
                              <p:par>
                                <p:cTn id="62" presetID="22" presetClass="entr" presetSubtype="4" fill="hold" grpId="0" nodeType="click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wipe(down)">
                                      <p:cBhvr>
                                        <p:cTn id="64" dur="500"/>
                                        <p:tgtEl>
                                          <p:spTgt spid="7"/>
                                        </p:tgtEl>
                                      </p:cBhvr>
                                    </p:animEffect>
                                  </p:childTnLst>
                                </p:cTn>
                              </p:par>
                            </p:childTnLst>
                          </p:cTn>
                        </p:par>
                      </p:childTnLst>
                    </p:cTn>
                  </p:par>
                  <p:par>
                    <p:cTn id="65" fill="hold">
                      <p:stCondLst>
                        <p:cond delay="indefinite"/>
                      </p:stCondLst>
                      <p:childTnLst>
                        <p:par>
                          <p:cTn id="66" fill="hold">
                            <p:stCondLst>
                              <p:cond delay="0"/>
                            </p:stCondLst>
                            <p:childTnLst>
                              <p:par>
                                <p:cTn id="67" presetID="2" presetClass="entr" presetSubtype="4" fill="hold" grpId="0" nodeType="clickEffect">
                                  <p:stCondLst>
                                    <p:cond delay="0"/>
                                  </p:stCondLst>
                                  <p:childTnLst>
                                    <p:set>
                                      <p:cBhvr>
                                        <p:cTn id="68" dur="1" fill="hold">
                                          <p:stCondLst>
                                            <p:cond delay="0"/>
                                          </p:stCondLst>
                                        </p:cTn>
                                        <p:tgtEl>
                                          <p:spTgt spid="12"/>
                                        </p:tgtEl>
                                        <p:attrNameLst>
                                          <p:attrName>style.visibility</p:attrName>
                                        </p:attrNameLst>
                                      </p:cBhvr>
                                      <p:to>
                                        <p:strVal val="visible"/>
                                      </p:to>
                                    </p:set>
                                    <p:anim calcmode="lin" valueType="num">
                                      <p:cBhvr additive="base">
                                        <p:cTn id="69" dur="500" fill="hold"/>
                                        <p:tgtEl>
                                          <p:spTgt spid="12"/>
                                        </p:tgtEl>
                                        <p:attrNameLst>
                                          <p:attrName>ppt_x</p:attrName>
                                        </p:attrNameLst>
                                      </p:cBhvr>
                                      <p:tavLst>
                                        <p:tav tm="0">
                                          <p:val>
                                            <p:strVal val="#ppt_x"/>
                                          </p:val>
                                        </p:tav>
                                        <p:tav tm="100000">
                                          <p:val>
                                            <p:strVal val="#ppt_x"/>
                                          </p:val>
                                        </p:tav>
                                      </p:tavLst>
                                    </p:anim>
                                    <p:anim calcmode="lin" valueType="num">
                                      <p:cBhvr additive="base">
                                        <p:cTn id="7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22" presetClass="entr" presetSubtype="4" fill="hold" grpId="0" nodeType="click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wipe(down)">
                                      <p:cBhvr>
                                        <p:cTn id="75" dur="500"/>
                                        <p:tgtEl>
                                          <p:spTgt spid="8"/>
                                        </p:tgtEl>
                                      </p:cBhvr>
                                    </p:animEffect>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13"/>
                                        </p:tgtEl>
                                        <p:attrNameLst>
                                          <p:attrName>style.visibility</p:attrName>
                                        </p:attrNameLst>
                                      </p:cBhvr>
                                      <p:to>
                                        <p:strVal val="visible"/>
                                      </p:to>
                                    </p:set>
                                    <p:anim calcmode="lin" valueType="num">
                                      <p:cBhvr additive="base">
                                        <p:cTn id="80" dur="500" fill="hold"/>
                                        <p:tgtEl>
                                          <p:spTgt spid="13"/>
                                        </p:tgtEl>
                                        <p:attrNameLst>
                                          <p:attrName>ppt_x</p:attrName>
                                        </p:attrNameLst>
                                      </p:cBhvr>
                                      <p:tavLst>
                                        <p:tav tm="0">
                                          <p:val>
                                            <p:strVal val="#ppt_x"/>
                                          </p:val>
                                        </p:tav>
                                        <p:tav tm="100000">
                                          <p:val>
                                            <p:strVal val="#ppt_x"/>
                                          </p:val>
                                        </p:tav>
                                      </p:tavLst>
                                    </p:anim>
                                    <p:anim calcmode="lin" valueType="num">
                                      <p:cBhvr additive="base">
                                        <p:cTn id="81"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82" fill="hold" display="0">
                  <p:stCondLst>
                    <p:cond delay="indefinite"/>
                  </p:stCondLst>
                  <p:endCondLst>
                    <p:cond evt="onStopAudio" delay="0">
                      <p:tgtEl>
                        <p:sldTgt/>
                      </p:tgtEl>
                    </p:cond>
                  </p:endCondLst>
                </p:cTn>
                <p:tgtEl>
                  <p:spTgt spid="3"/>
                </p:tgtEl>
              </p:cMediaNode>
            </p:audio>
            <p:audio>
              <p:cMediaNode vol="80000" numSld="999" showWhenStopped="0">
                <p:cTn id="83" fill="hold" display="0">
                  <p:stCondLst>
                    <p:cond delay="indefinite"/>
                  </p:stCondLst>
                  <p:endCondLst>
                    <p:cond evt="onStopAudio" delay="0">
                      <p:tgtEl>
                        <p:sldTgt/>
                      </p:tgtEl>
                    </p:cond>
                  </p:endCondLst>
                </p:cTn>
                <p:tgtEl>
                  <p:spTgt spid="18"/>
                </p:tgtEl>
              </p:cMediaNode>
            </p:audio>
          </p:childTnLst>
        </p:cTn>
      </p:par>
    </p:tnLst>
    <p:bldLst>
      <p:bldP spid="16" grpId="0" animBg="1"/>
      <p:bldP spid="2" grpId="0" animBg="1"/>
      <p:bldP spid="4" grpId="0" animBg="1"/>
      <p:bldP spid="5" grpId="0" animBg="1"/>
      <p:bldP spid="6" grpId="0" animBg="1"/>
      <p:bldP spid="7" grpId="0" animBg="1"/>
      <p:bldP spid="8" grpId="0" animBg="1"/>
      <p:bldP spid="9" grpId="0"/>
      <p:bldP spid="10" grpId="0"/>
      <p:bldP spid="11" grpId="0"/>
      <p:bldP spid="12" grpId="0"/>
      <p:bldP spid="13" grpId="0"/>
      <p:bldP spid="14" grpId="0" animBg="1"/>
      <p:bldP spid="17" grpId="0"/>
    </p:bldLst>
  </p:timing>
  <p:extLst>
    <p:ext uri="{E180D4A7-C9FB-4DFB-919C-405C955672EB}">
      <p14:showEvtLst xmlns:p14="http://schemas.microsoft.com/office/powerpoint/2010/main">
        <p14:playEvt time="59" objId="3"/>
        <p14:stopEvt time="26522" objId="3"/>
        <p14:playEvt time="28460" objId="18"/>
        <p14:stopEvt time="59544" objId="18"/>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5|13.9|1.5|3.6|3.8|3.7|2|1.4|19.3|5.5"/>
</p:tagLst>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TotalTime>
  <Words>251</Words>
  <Application>Microsoft Office PowerPoint</Application>
  <PresentationFormat>Grand écran</PresentationFormat>
  <Paragraphs>21</Paragraphs>
  <Slides>1</Slides>
  <Notes>1</Notes>
  <HiddenSlides>0</HiddenSlides>
  <MMClips>2</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Calibri</vt:lpstr>
      <vt:lpstr>Calibri Light</vt:lpstr>
      <vt:lpstr>Thème Office</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Vincent Britelle</dc:creator>
  <cp:lastModifiedBy>Mouhamed Diop</cp:lastModifiedBy>
  <cp:revision>15</cp:revision>
  <dcterms:created xsi:type="dcterms:W3CDTF">2023-05-09T11:28:12Z</dcterms:created>
  <dcterms:modified xsi:type="dcterms:W3CDTF">2023-05-25T07:34:31Z</dcterms:modified>
</cp:coreProperties>
</file>

<file path=docProps/thumbnail.jpeg>
</file>